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79" r:id="rId2"/>
    <p:sldId id="278" r:id="rId3"/>
    <p:sldId id="30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3715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6E1C3-8FA7-4ECB-AEC1-83B481515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81EF06-A12B-49D1-90C0-8B03DD31F1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5700A-B7A1-4E3F-8730-676A2BB05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F49D-1B68-4135-8E81-862EF1D47A00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97B7B-16C9-4EF5-9D0C-5FFE2E180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11BDC-9435-4924-9930-4DB8F9C7E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0033-20BF-4554-9A23-3C8ADD474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16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7FA77-1E63-4C44-95C4-482748307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25A5BB-2FC6-4045-ACA9-71BFD6B73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15932-1271-47AB-8332-311727E36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F49D-1B68-4135-8E81-862EF1D47A00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9A4C7-5B1E-40AC-BF44-27DD5A031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0F251-0D36-43BA-B9CD-E62998E83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0033-20BF-4554-9A23-3C8ADD474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68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5DA8A3-81D1-473D-B2BC-65A14A5B30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13D839-D906-4F12-AC9B-571925095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246D5-F440-40E9-A1C7-653F2943E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F49D-1B68-4135-8E81-862EF1D47A00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6D8E2-BD5E-48CB-90DA-E8CF1C10E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52E8E-BD4B-41A3-8748-46AF04B6B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0033-20BF-4554-9A23-3C8ADD474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09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90139-7BD9-4623-9054-0B890FA38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8BB7-5E11-4D46-BA19-75606A2BE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CBF-F5B2-413A-A678-D14C6E513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F49D-1B68-4135-8E81-862EF1D47A00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8EB53-683F-4497-9CF7-E6AF8E088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25E8C-A8DA-4427-BE78-563054596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0033-20BF-4554-9A23-3C8ADD474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10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4592B-424D-4219-8AAF-34872E2C4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3AABEF-EA37-4CDB-AA59-774D408FB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6DA13-9D85-4C35-8FAF-8AB59B5DC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F49D-1B68-4135-8E81-862EF1D47A00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5A9A2-B2A0-491E-A58E-EAD3ABC1C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0EE92-647F-4303-BD7E-37F161E2F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0033-20BF-4554-9A23-3C8ADD474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01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3513F-4A7F-4063-AA2E-E1C359EB6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CB3F0-9BE0-46A6-B567-2F70ED727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763617-2495-49DA-B694-694DF4E18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AD5456-3584-4FEC-B02C-A22C63840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F49D-1B68-4135-8E81-862EF1D47A00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143249-7096-4D9A-A1DD-44087ABB5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61D02D-8E5B-4420-9C6C-43DB04D45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0033-20BF-4554-9A23-3C8ADD474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30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9E6D4-5BE5-47E0-BB5A-1AB404311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7EE701-6ABA-4845-B256-960ADAA88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02D93-F198-4A2C-B22C-80564AD7B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8614CF-CFA5-4361-9099-DB62B324E6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F88E60-B913-4E7C-B134-CA7C2720C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3C9824-BA4D-45F0-AB9A-B0BA43D18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F49D-1B68-4135-8E81-862EF1D47A00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2B58A2-DE29-4A3C-B1F1-D72915CE3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FEC4F3-53E5-4641-BE54-C1F3D8CBA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0033-20BF-4554-9A23-3C8ADD474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64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34ADC-D7B6-4949-AD11-DE7AA1DC7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D0C9BE-5C86-4973-A283-4E39C8DFA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F49D-1B68-4135-8E81-862EF1D47A00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D035D-21F2-486A-877B-184EE21D6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95C3EF-6AA2-4CF7-91DC-B765CC7EC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0033-20BF-4554-9A23-3C8ADD474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D4028F-10E3-45EF-A01F-E4870CBA1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F49D-1B68-4135-8E81-862EF1D47A00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90E71A-31D9-4D28-A2EA-A53618F92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F013AB-5DC5-4641-99C4-2835FB29C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0033-20BF-4554-9A23-3C8ADD474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80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37966-2666-4642-991C-E555C7779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DC403-CE59-4D1F-B1AB-BA210C372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D87873-36E7-4710-A493-CBAE94BC8F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C8C8F2-35CF-41A7-ABDE-2E8D2EC6B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F49D-1B68-4135-8E81-862EF1D47A00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BFE0D4-00C7-4C54-AE99-A2CC3A5C1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DAD9A-9D8E-42D0-A9D7-4EAC5FFCA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0033-20BF-4554-9A23-3C8ADD474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00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13D3F-70DD-4D4C-9D5E-8777F352A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28715C-2DD9-4704-8E6F-7B31D7D6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71E21F-62A4-4791-B2AF-B5B53FAA6C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0FDA9-60A5-4C5F-A130-03FE8AEFF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F49D-1B68-4135-8E81-862EF1D47A00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7FD414-955E-4C53-AC22-037243BA5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77A5B-39ED-4743-97E3-F2BC2B4E7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0033-20BF-4554-9A23-3C8ADD474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30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DA9334-09A8-45B3-B76B-0E83CE3E2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D5736-5175-42DB-ABBA-EA24EE5E1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34DB0-E1AE-454A-8F30-2E4786A398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4F49D-1B68-4135-8E81-862EF1D47A00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68D87-B7C6-458C-9D48-76B24546D2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A09B5-0CD2-425C-9BFC-5303C0762B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10033-20BF-4554-9A23-3C8ADD474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36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F741B-07E6-4606-BB5A-24203B20B0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Bookmarks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784160-31D7-494D-AEDB-739FEC82BB00}"/>
              </a:ext>
            </a:extLst>
          </p:cNvPr>
          <p:cNvSpPr/>
          <p:nvPr/>
        </p:nvSpPr>
        <p:spPr>
          <a:xfrm>
            <a:off x="9646880" y="6550223"/>
            <a:ext cx="25451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i="1" dirty="0"/>
              <a:t>www.singaporemathsource.com</a:t>
            </a:r>
          </a:p>
        </p:txBody>
      </p:sp>
    </p:spTree>
    <p:extLst>
      <p:ext uri="{BB962C8B-B14F-4D97-AF65-F5344CB8AC3E}">
        <p14:creationId xmlns:p14="http://schemas.microsoft.com/office/powerpoint/2010/main" val="485590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41FEC-D162-4764-909B-6D30DC03C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Bookmarks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C3AE2-6A06-46DA-901E-C06ED4504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Sheela plans to make 245 bookmarks to sell at the funfair. </a:t>
            </a:r>
          </a:p>
          <a:p>
            <a:pPr marL="0" indent="0">
              <a:buNone/>
            </a:pPr>
            <a:r>
              <a:rPr lang="en-GB" dirty="0"/>
              <a:t>Each day she will make 5 fewer bookmarks than the previous day. </a:t>
            </a:r>
          </a:p>
          <a:p>
            <a:pPr marL="0" indent="0">
              <a:buNone/>
            </a:pPr>
            <a:r>
              <a:rPr lang="en-GB" dirty="0"/>
              <a:t>She plans to complete making the bookmarks in 7 days. </a:t>
            </a:r>
          </a:p>
          <a:p>
            <a:pPr marL="0" indent="0">
              <a:buNone/>
            </a:pPr>
            <a:r>
              <a:rPr lang="en-GB" dirty="0"/>
              <a:t>How many bookmarks does Sheela plan to make on the first day?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r">
              <a:buNone/>
            </a:pPr>
            <a:r>
              <a:rPr lang="en-GB" sz="1500" dirty="0">
                <a:latin typeface="+mj-lt"/>
              </a:rPr>
              <a:t>From Problem Solving Beyond the Classroom: Primary 6 by Bernice Lau </a:t>
            </a:r>
            <a:r>
              <a:rPr lang="en-GB" sz="1500" dirty="0" err="1">
                <a:latin typeface="+mj-lt"/>
              </a:rPr>
              <a:t>Pui</a:t>
            </a:r>
            <a:r>
              <a:rPr lang="en-GB" sz="1500" dirty="0">
                <a:latin typeface="+mj-lt"/>
              </a:rPr>
              <a:t> </a:t>
            </a:r>
            <a:r>
              <a:rPr lang="en-GB" sz="1500" dirty="0" err="1">
                <a:latin typeface="+mj-lt"/>
              </a:rPr>
              <a:t>Wah</a:t>
            </a:r>
            <a:r>
              <a:rPr lang="en-GB" sz="1500" dirty="0">
                <a:latin typeface="+mj-lt"/>
              </a:rPr>
              <a:t>, published in 2013 by Marshall Cavendish International (Singapore) Private Limited.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95F68E-DC6E-4AED-97BB-D78AB3BEED4F}"/>
              </a:ext>
            </a:extLst>
          </p:cNvPr>
          <p:cNvSpPr/>
          <p:nvPr/>
        </p:nvSpPr>
        <p:spPr>
          <a:xfrm>
            <a:off x="9646880" y="6550223"/>
            <a:ext cx="25451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i="1" dirty="0"/>
              <a:t>www.singaporemathsource.com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06B1FD-8B80-416A-B5F5-ADE78A7C401F}"/>
              </a:ext>
            </a:extLst>
          </p:cNvPr>
          <p:cNvSpPr txBox="1"/>
          <p:nvPr/>
        </p:nvSpPr>
        <p:spPr>
          <a:xfrm>
            <a:off x="4791553" y="6492875"/>
            <a:ext cx="28657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>
                <a:solidFill>
                  <a:schemeClr val="bg1">
                    <a:lumMod val="85000"/>
                  </a:schemeClr>
                </a:solidFill>
              </a:rPr>
              <a:t>©The Busy Lizzie Maths Library 2020</a:t>
            </a:r>
          </a:p>
        </p:txBody>
      </p:sp>
    </p:spTree>
    <p:extLst>
      <p:ext uri="{BB962C8B-B14F-4D97-AF65-F5344CB8AC3E}">
        <p14:creationId xmlns:p14="http://schemas.microsoft.com/office/powerpoint/2010/main" val="4193303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41FEC-D162-4764-909B-6D30DC03C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Bookmarks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C3AE2-6A06-46DA-901E-C06ED4504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11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/>
              <a:t>Sheela plans to make 245 bookmarks to sell at the funfair. Each day she will make 5 fewer bookmarks than the previous day. She plans to complete making the bookmarks in 7 days. How many bookmarks does Sheela plan to make on the first day?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r">
              <a:buNone/>
            </a:pPr>
            <a:endParaRPr lang="en-GB" sz="1500" dirty="0">
              <a:latin typeface="+mj-lt"/>
            </a:endParaRPr>
          </a:p>
          <a:p>
            <a:pPr marL="0" indent="0" algn="r">
              <a:buNone/>
            </a:pPr>
            <a:endParaRPr lang="en-GB" sz="1500" dirty="0">
              <a:latin typeface="+mj-lt"/>
            </a:endParaRPr>
          </a:p>
          <a:p>
            <a:pPr marL="0" indent="0" algn="r">
              <a:buNone/>
            </a:pPr>
            <a:endParaRPr lang="en-GB" sz="1500" dirty="0">
              <a:latin typeface="+mj-lt"/>
            </a:endParaRPr>
          </a:p>
          <a:p>
            <a:pPr marL="0" indent="0" algn="r">
              <a:buNone/>
            </a:pPr>
            <a:endParaRPr lang="en-GB" sz="1500" dirty="0">
              <a:latin typeface="+mj-lt"/>
            </a:endParaRPr>
          </a:p>
          <a:p>
            <a:pPr marL="0" indent="0" algn="r">
              <a:buNone/>
            </a:pPr>
            <a:endParaRPr lang="en-GB" sz="1500" dirty="0">
              <a:latin typeface="+mj-lt"/>
            </a:endParaRPr>
          </a:p>
          <a:p>
            <a:pPr marL="0" indent="0" algn="r">
              <a:buNone/>
            </a:pPr>
            <a:endParaRPr lang="en-GB" sz="1500" dirty="0">
              <a:latin typeface="+mj-lt"/>
            </a:endParaRPr>
          </a:p>
          <a:p>
            <a:pPr marL="0" indent="0" algn="r">
              <a:buNone/>
            </a:pPr>
            <a:r>
              <a:rPr lang="en-GB" sz="1500" dirty="0">
                <a:latin typeface="+mj-lt"/>
              </a:rPr>
              <a:t>From Problem Solving Beyond the Classroom: Primary 6 by Bernice Lau </a:t>
            </a:r>
            <a:r>
              <a:rPr lang="en-GB" sz="1500" dirty="0" err="1">
                <a:latin typeface="+mj-lt"/>
              </a:rPr>
              <a:t>Pui</a:t>
            </a:r>
            <a:r>
              <a:rPr lang="en-GB" sz="1500" dirty="0">
                <a:latin typeface="+mj-lt"/>
              </a:rPr>
              <a:t> </a:t>
            </a:r>
            <a:r>
              <a:rPr lang="en-GB" sz="1500" dirty="0" err="1">
                <a:latin typeface="+mj-lt"/>
              </a:rPr>
              <a:t>Wah</a:t>
            </a:r>
            <a:r>
              <a:rPr lang="en-GB" sz="1500" dirty="0">
                <a:latin typeface="+mj-lt"/>
              </a:rPr>
              <a:t>, published in 2013 by Marshall Cavendish International (Singapore) Private Limited.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95F68E-DC6E-4AED-97BB-D78AB3BEED4F}"/>
              </a:ext>
            </a:extLst>
          </p:cNvPr>
          <p:cNvSpPr/>
          <p:nvPr/>
        </p:nvSpPr>
        <p:spPr>
          <a:xfrm>
            <a:off x="9646880" y="6550223"/>
            <a:ext cx="25451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i="1" dirty="0"/>
              <a:t>www.singaporemathsource.com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009247-B31D-4070-8E24-06C476E287BB}"/>
              </a:ext>
            </a:extLst>
          </p:cNvPr>
          <p:cNvSpPr/>
          <p:nvPr/>
        </p:nvSpPr>
        <p:spPr>
          <a:xfrm>
            <a:off x="4479722" y="4932916"/>
            <a:ext cx="604007" cy="4278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CE05C4A-D501-4771-B0E4-C3F7A7B42449}"/>
              </a:ext>
            </a:extLst>
          </p:cNvPr>
          <p:cNvSpPr/>
          <p:nvPr/>
        </p:nvSpPr>
        <p:spPr>
          <a:xfrm>
            <a:off x="5083729" y="4932916"/>
            <a:ext cx="604007" cy="4278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A0C2EF-CD82-49FB-8DDB-B2B829508147}"/>
              </a:ext>
            </a:extLst>
          </p:cNvPr>
          <p:cNvSpPr/>
          <p:nvPr/>
        </p:nvSpPr>
        <p:spPr>
          <a:xfrm>
            <a:off x="5687736" y="4932916"/>
            <a:ext cx="604007" cy="4278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BC7DE1-1A64-4D04-A2CF-B5FC98B2D560}"/>
              </a:ext>
            </a:extLst>
          </p:cNvPr>
          <p:cNvSpPr/>
          <p:nvPr/>
        </p:nvSpPr>
        <p:spPr>
          <a:xfrm>
            <a:off x="6291743" y="4932916"/>
            <a:ext cx="604007" cy="4278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FDA57A-FC8D-491C-968A-0225133F0860}"/>
              </a:ext>
            </a:extLst>
          </p:cNvPr>
          <p:cNvSpPr/>
          <p:nvPr/>
        </p:nvSpPr>
        <p:spPr>
          <a:xfrm>
            <a:off x="6895750" y="4932916"/>
            <a:ext cx="604007" cy="4278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C1B9AD-5DD1-408A-B620-D2EB782F0F5F}"/>
              </a:ext>
            </a:extLst>
          </p:cNvPr>
          <p:cNvSpPr/>
          <p:nvPr/>
        </p:nvSpPr>
        <p:spPr>
          <a:xfrm>
            <a:off x="2060195" y="4932916"/>
            <a:ext cx="2416028" cy="4278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03C65F1-3071-4258-AAE2-9B374A9BDA3A}"/>
              </a:ext>
            </a:extLst>
          </p:cNvPr>
          <p:cNvSpPr/>
          <p:nvPr/>
        </p:nvSpPr>
        <p:spPr>
          <a:xfrm>
            <a:off x="5083729" y="4505078"/>
            <a:ext cx="604007" cy="4278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4D46BB-5E40-48B3-908A-B9874605DA84}"/>
              </a:ext>
            </a:extLst>
          </p:cNvPr>
          <p:cNvSpPr/>
          <p:nvPr/>
        </p:nvSpPr>
        <p:spPr>
          <a:xfrm>
            <a:off x="5687736" y="4505078"/>
            <a:ext cx="604007" cy="4278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96B049-D36E-46A5-99A6-21220A0C0A87}"/>
              </a:ext>
            </a:extLst>
          </p:cNvPr>
          <p:cNvSpPr/>
          <p:nvPr/>
        </p:nvSpPr>
        <p:spPr>
          <a:xfrm>
            <a:off x="6291743" y="4505078"/>
            <a:ext cx="604007" cy="4278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6854495-90D5-44C2-A3F8-1ED4A6B7C2BC}"/>
              </a:ext>
            </a:extLst>
          </p:cNvPr>
          <p:cNvSpPr/>
          <p:nvPr/>
        </p:nvSpPr>
        <p:spPr>
          <a:xfrm>
            <a:off x="6895750" y="4505078"/>
            <a:ext cx="604007" cy="4278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CD84F-A251-4393-9681-0D2EA1F32E18}"/>
              </a:ext>
            </a:extLst>
          </p:cNvPr>
          <p:cNvSpPr/>
          <p:nvPr/>
        </p:nvSpPr>
        <p:spPr>
          <a:xfrm>
            <a:off x="2060194" y="4505078"/>
            <a:ext cx="3020035" cy="4278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B3F8970-E3FE-4A1A-951F-1141765BA991}"/>
              </a:ext>
            </a:extLst>
          </p:cNvPr>
          <p:cNvSpPr/>
          <p:nvPr/>
        </p:nvSpPr>
        <p:spPr>
          <a:xfrm>
            <a:off x="5687736" y="4077240"/>
            <a:ext cx="604007" cy="4278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0DCAAF5-2023-4222-A2BE-BF97AFCA9D06}"/>
              </a:ext>
            </a:extLst>
          </p:cNvPr>
          <p:cNvSpPr/>
          <p:nvPr/>
        </p:nvSpPr>
        <p:spPr>
          <a:xfrm>
            <a:off x="6291743" y="4077240"/>
            <a:ext cx="604007" cy="4278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C25954-41F2-4850-9402-B9FEC9D29105}"/>
              </a:ext>
            </a:extLst>
          </p:cNvPr>
          <p:cNvSpPr/>
          <p:nvPr/>
        </p:nvSpPr>
        <p:spPr>
          <a:xfrm>
            <a:off x="6895750" y="4077240"/>
            <a:ext cx="604007" cy="4278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5964214-8AB3-4AEB-85A0-61BA88E83C8D}"/>
              </a:ext>
            </a:extLst>
          </p:cNvPr>
          <p:cNvSpPr/>
          <p:nvPr/>
        </p:nvSpPr>
        <p:spPr>
          <a:xfrm>
            <a:off x="2060194" y="4077240"/>
            <a:ext cx="3627541" cy="4278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149BD2C-37D6-4631-B95D-801B9A46B28A}"/>
              </a:ext>
            </a:extLst>
          </p:cNvPr>
          <p:cNvSpPr/>
          <p:nvPr/>
        </p:nvSpPr>
        <p:spPr>
          <a:xfrm>
            <a:off x="6291743" y="3649402"/>
            <a:ext cx="604007" cy="4278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0672EA-50C9-4AFE-93FB-C0C4A5B65EA8}"/>
              </a:ext>
            </a:extLst>
          </p:cNvPr>
          <p:cNvSpPr/>
          <p:nvPr/>
        </p:nvSpPr>
        <p:spPr>
          <a:xfrm>
            <a:off x="6895750" y="3649402"/>
            <a:ext cx="604007" cy="4278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4296A8A-B2C6-4E74-B754-923B8D625C11}"/>
              </a:ext>
            </a:extLst>
          </p:cNvPr>
          <p:cNvSpPr/>
          <p:nvPr/>
        </p:nvSpPr>
        <p:spPr>
          <a:xfrm>
            <a:off x="2060194" y="3649402"/>
            <a:ext cx="4231547" cy="4278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D5584C5-1A23-43D4-AFC0-8719C5A5DC47}"/>
              </a:ext>
            </a:extLst>
          </p:cNvPr>
          <p:cNvSpPr/>
          <p:nvPr/>
        </p:nvSpPr>
        <p:spPr>
          <a:xfrm>
            <a:off x="6895750" y="3221564"/>
            <a:ext cx="604007" cy="4278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01C1279-4318-4FA2-B5FC-C40FC3828146}"/>
              </a:ext>
            </a:extLst>
          </p:cNvPr>
          <p:cNvSpPr/>
          <p:nvPr/>
        </p:nvSpPr>
        <p:spPr>
          <a:xfrm>
            <a:off x="2060194" y="3221564"/>
            <a:ext cx="4835555" cy="4278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EE97968-084E-4227-A35F-702299D299E2}"/>
              </a:ext>
            </a:extLst>
          </p:cNvPr>
          <p:cNvSpPr/>
          <p:nvPr/>
        </p:nvSpPr>
        <p:spPr>
          <a:xfrm>
            <a:off x="2060195" y="2793726"/>
            <a:ext cx="5439562" cy="4278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2C43D47-4ED4-47C6-B3D4-C768958F6E39}"/>
              </a:ext>
            </a:extLst>
          </p:cNvPr>
          <p:cNvSpPr txBox="1"/>
          <p:nvPr/>
        </p:nvSpPr>
        <p:spPr>
          <a:xfrm>
            <a:off x="952763" y="2793726"/>
            <a:ext cx="852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day 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DB7F6CA-6541-41B6-BA77-B2896AE0EA4B}"/>
              </a:ext>
            </a:extLst>
          </p:cNvPr>
          <p:cNvSpPr txBox="1"/>
          <p:nvPr/>
        </p:nvSpPr>
        <p:spPr>
          <a:xfrm>
            <a:off x="929366" y="3204650"/>
            <a:ext cx="852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day 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C182CFC-1DA7-4058-99BE-8A6E7CE3AF52}"/>
              </a:ext>
            </a:extLst>
          </p:cNvPr>
          <p:cNvSpPr txBox="1"/>
          <p:nvPr/>
        </p:nvSpPr>
        <p:spPr>
          <a:xfrm>
            <a:off x="905969" y="3632488"/>
            <a:ext cx="852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day 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A17E356-26B6-4A29-B402-614EC9F4FCD9}"/>
              </a:ext>
            </a:extLst>
          </p:cNvPr>
          <p:cNvSpPr txBox="1"/>
          <p:nvPr/>
        </p:nvSpPr>
        <p:spPr>
          <a:xfrm>
            <a:off x="929368" y="4060326"/>
            <a:ext cx="852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day 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82D570A-F9DE-4093-8CF2-947F344B3FBB}"/>
              </a:ext>
            </a:extLst>
          </p:cNvPr>
          <p:cNvSpPr txBox="1"/>
          <p:nvPr/>
        </p:nvSpPr>
        <p:spPr>
          <a:xfrm>
            <a:off x="922358" y="4503337"/>
            <a:ext cx="852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day 5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81C72C4-9689-4E29-8A46-477315E1C92F}"/>
              </a:ext>
            </a:extLst>
          </p:cNvPr>
          <p:cNvSpPr txBox="1"/>
          <p:nvPr/>
        </p:nvSpPr>
        <p:spPr>
          <a:xfrm>
            <a:off x="929366" y="4938286"/>
            <a:ext cx="852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day 6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5568206-37DD-4F46-8A8E-62D7E45EEF2A}"/>
              </a:ext>
            </a:extLst>
          </p:cNvPr>
          <p:cNvSpPr/>
          <p:nvPr/>
        </p:nvSpPr>
        <p:spPr>
          <a:xfrm>
            <a:off x="4476222" y="5363452"/>
            <a:ext cx="604007" cy="4278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7FB8509-02C0-45B0-89D0-7AB5FA16F5B0}"/>
              </a:ext>
            </a:extLst>
          </p:cNvPr>
          <p:cNvSpPr/>
          <p:nvPr/>
        </p:nvSpPr>
        <p:spPr>
          <a:xfrm>
            <a:off x="5080229" y="5363452"/>
            <a:ext cx="604007" cy="4278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E6C8445-55BA-4A17-AE9D-FE0ECB2DA3D3}"/>
              </a:ext>
            </a:extLst>
          </p:cNvPr>
          <p:cNvSpPr/>
          <p:nvPr/>
        </p:nvSpPr>
        <p:spPr>
          <a:xfrm>
            <a:off x="5684236" y="5363452"/>
            <a:ext cx="604007" cy="4278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CA287D2-8994-4616-832D-37ACC2A73091}"/>
              </a:ext>
            </a:extLst>
          </p:cNvPr>
          <p:cNvSpPr/>
          <p:nvPr/>
        </p:nvSpPr>
        <p:spPr>
          <a:xfrm>
            <a:off x="6288243" y="5363452"/>
            <a:ext cx="604007" cy="4278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F02F342-05F6-4062-9F6D-C1EB30D50BCD}"/>
              </a:ext>
            </a:extLst>
          </p:cNvPr>
          <p:cNvSpPr/>
          <p:nvPr/>
        </p:nvSpPr>
        <p:spPr>
          <a:xfrm>
            <a:off x="6892250" y="5363452"/>
            <a:ext cx="604007" cy="4278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E026A0D-F01A-44BF-8335-9D2B66AE2F8D}"/>
              </a:ext>
            </a:extLst>
          </p:cNvPr>
          <p:cNvSpPr/>
          <p:nvPr/>
        </p:nvSpPr>
        <p:spPr>
          <a:xfrm>
            <a:off x="3877104" y="5360754"/>
            <a:ext cx="604007" cy="4278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C45ED92-8C15-4761-A086-11007E9D26A1}"/>
              </a:ext>
            </a:extLst>
          </p:cNvPr>
          <p:cNvSpPr/>
          <p:nvPr/>
        </p:nvSpPr>
        <p:spPr>
          <a:xfrm>
            <a:off x="2061583" y="5360754"/>
            <a:ext cx="1814132" cy="4278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FC60107-C03A-463E-85A5-93ED045B660F}"/>
              </a:ext>
            </a:extLst>
          </p:cNvPr>
          <p:cNvSpPr txBox="1"/>
          <p:nvPr/>
        </p:nvSpPr>
        <p:spPr>
          <a:xfrm>
            <a:off x="922358" y="5374186"/>
            <a:ext cx="852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day 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43940C-87CD-47D4-ADB2-9501DD14E99D}"/>
              </a:ext>
            </a:extLst>
          </p:cNvPr>
          <p:cNvSpPr txBox="1"/>
          <p:nvPr/>
        </p:nvSpPr>
        <p:spPr>
          <a:xfrm>
            <a:off x="7617203" y="2793726"/>
            <a:ext cx="43441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rgbClr val="FF0000"/>
                </a:solidFill>
              </a:rPr>
              <a:t>First draw a bar for each of the 7 days.</a:t>
            </a:r>
          </a:p>
          <a:p>
            <a:r>
              <a:rPr lang="en-GB" i="1" dirty="0">
                <a:solidFill>
                  <a:srgbClr val="FF0000"/>
                </a:solidFill>
              </a:rPr>
              <a:t>Show the pattern of 5 fewer bookmarks per day,  Ensure the day bars are of equal length.</a:t>
            </a:r>
          </a:p>
          <a:p>
            <a:endParaRPr lang="en-GB" i="1" dirty="0">
              <a:solidFill>
                <a:srgbClr val="FF0000"/>
              </a:solidFill>
            </a:endParaRPr>
          </a:p>
          <a:p>
            <a:r>
              <a:rPr lang="en-GB" i="1" dirty="0">
                <a:solidFill>
                  <a:srgbClr val="FF0000"/>
                </a:solidFill>
              </a:rPr>
              <a:t>Count the number of small bars worth 5.  There are 21 in total, so multiply 5 by 21 to make 105 fewer books.  Add this total to 245 and divide by 7.  </a:t>
            </a:r>
            <a:br>
              <a:rPr lang="en-GB" i="1" dirty="0">
                <a:solidFill>
                  <a:srgbClr val="FF0000"/>
                </a:solidFill>
              </a:rPr>
            </a:br>
            <a:r>
              <a:rPr lang="en-GB" i="1" dirty="0">
                <a:solidFill>
                  <a:srgbClr val="FF0000"/>
                </a:solidFill>
              </a:rPr>
              <a:t>Sheela makes 50 bookmarks on the first day.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336DCB6-4A30-47B2-87AA-35079A9799F6}"/>
              </a:ext>
            </a:extLst>
          </p:cNvPr>
          <p:cNvSpPr txBox="1"/>
          <p:nvPr/>
        </p:nvSpPr>
        <p:spPr>
          <a:xfrm>
            <a:off x="4791553" y="6492875"/>
            <a:ext cx="28657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>
                <a:solidFill>
                  <a:schemeClr val="bg1">
                    <a:lumMod val="85000"/>
                  </a:schemeClr>
                </a:solidFill>
              </a:rPr>
              <a:t>©The Busy Lizzie Maths Library 2020</a:t>
            </a:r>
          </a:p>
        </p:txBody>
      </p:sp>
    </p:spTree>
    <p:extLst>
      <p:ext uri="{BB962C8B-B14F-4D97-AF65-F5344CB8AC3E}">
        <p14:creationId xmlns:p14="http://schemas.microsoft.com/office/powerpoint/2010/main" val="3154098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297</Words>
  <Application>Microsoft Office PowerPoint</Application>
  <PresentationFormat>Widescreen</PresentationFormat>
  <Paragraphs>59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Bookmarks</vt:lpstr>
      <vt:lpstr>Bookmarks</vt:lpstr>
      <vt:lpstr>Bookmarks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Bookmarks</dc:title>
  <dc:creator>Paul Gibbs</dc:creator>
  <cp:lastModifiedBy>Paul Gibbs</cp:lastModifiedBy>
  <cp:revision>5</cp:revision>
  <dcterms:created xsi:type="dcterms:W3CDTF">2018-04-19T09:48:05Z</dcterms:created>
  <dcterms:modified xsi:type="dcterms:W3CDTF">2020-03-31T14:19:58Z</dcterms:modified>
</cp:coreProperties>
</file>